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52" r:id="rId5"/>
    <p:sldMasterId id="2147483657" r:id="rId6"/>
    <p:sldMasterId id="2147483662" r:id="rId7"/>
  </p:sldMasterIdLst>
  <p:notesMasterIdLst>
    <p:notesMasterId r:id="rId84"/>
  </p:notesMasterIdLst>
  <p:sldIdLst>
    <p:sldId id="256" r:id="rId8"/>
    <p:sldId id="279" r:id="rId9"/>
    <p:sldId id="467" r:id="rId10"/>
    <p:sldId id="415" r:id="rId11"/>
    <p:sldId id="326" r:id="rId12"/>
    <p:sldId id="367" r:id="rId13"/>
    <p:sldId id="368" r:id="rId14"/>
    <p:sldId id="325" r:id="rId15"/>
    <p:sldId id="416" r:id="rId16"/>
    <p:sldId id="418" r:id="rId17"/>
    <p:sldId id="419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82" r:id="rId32"/>
    <p:sldId id="383" r:id="rId33"/>
    <p:sldId id="273" r:id="rId34"/>
    <p:sldId id="420" r:id="rId35"/>
    <p:sldId id="421" r:id="rId36"/>
    <p:sldId id="422" r:id="rId37"/>
    <p:sldId id="423" r:id="rId38"/>
    <p:sldId id="424" r:id="rId39"/>
    <p:sldId id="425" r:id="rId40"/>
    <p:sldId id="426" r:id="rId41"/>
    <p:sldId id="390" r:id="rId42"/>
    <p:sldId id="430" r:id="rId43"/>
    <p:sldId id="391" r:id="rId44"/>
    <p:sldId id="431" r:id="rId45"/>
    <p:sldId id="433" r:id="rId46"/>
    <p:sldId id="432" r:id="rId47"/>
    <p:sldId id="392" r:id="rId48"/>
    <p:sldId id="434" r:id="rId49"/>
    <p:sldId id="435" r:id="rId50"/>
    <p:sldId id="436" r:id="rId51"/>
    <p:sldId id="437" r:id="rId52"/>
    <p:sldId id="440" r:id="rId53"/>
    <p:sldId id="438" r:id="rId54"/>
    <p:sldId id="442" r:id="rId55"/>
    <p:sldId id="441" r:id="rId56"/>
    <p:sldId id="443" r:id="rId57"/>
    <p:sldId id="444" r:id="rId58"/>
    <p:sldId id="445" r:id="rId59"/>
    <p:sldId id="446" r:id="rId60"/>
    <p:sldId id="448" r:id="rId61"/>
    <p:sldId id="449" r:id="rId62"/>
    <p:sldId id="451" r:id="rId63"/>
    <p:sldId id="452" r:id="rId64"/>
    <p:sldId id="453" r:id="rId65"/>
    <p:sldId id="454" r:id="rId66"/>
    <p:sldId id="455" r:id="rId67"/>
    <p:sldId id="456" r:id="rId68"/>
    <p:sldId id="457" r:id="rId69"/>
    <p:sldId id="450" r:id="rId70"/>
    <p:sldId id="458" r:id="rId71"/>
    <p:sldId id="447" r:id="rId72"/>
    <p:sldId id="459" r:id="rId73"/>
    <p:sldId id="460" r:id="rId74"/>
    <p:sldId id="461" r:id="rId75"/>
    <p:sldId id="462" r:id="rId76"/>
    <p:sldId id="464" r:id="rId77"/>
    <p:sldId id="463" r:id="rId78"/>
    <p:sldId id="465" r:id="rId79"/>
    <p:sldId id="402" r:id="rId80"/>
    <p:sldId id="400" r:id="rId81"/>
    <p:sldId id="401" r:id="rId82"/>
    <p:sldId id="403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112"/>
    <a:srgbClr val="F37222"/>
    <a:srgbClr val="ED3727"/>
    <a:srgbClr val="FBB017"/>
    <a:srgbClr val="FAA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9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F95BB-E5DD-4AC9-9B83-B64DBD8A1F80}" type="datetimeFigureOut">
              <a:rPr lang="ko-KR" altLang="en-US" smtClean="0"/>
              <a:t>2019-02-27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64A7C-CE27-4D56-BD96-69404D2666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79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00-light-blue-divider.png">
            <a:extLst>
              <a:ext uri="{FF2B5EF4-FFF2-40B4-BE49-F238E27FC236}">
                <a16:creationId xmlns:a16="http://schemas.microsoft.com/office/drawing/2014/main" id="{D3ADADBD-1167-4007-9DD6-7A876C249F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1512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45" y="2307442"/>
            <a:ext cx="2360672" cy="1270501"/>
          </a:xfrm>
          <a:prstGeom prst="rect">
            <a:avLst/>
          </a:prstGeom>
        </p:spPr>
      </p:pic>
      <p:pic>
        <p:nvPicPr>
          <p:cNvPr id="2050" name="Picture 2" descr="vmware에 대한 이미지 검색결과">
            <a:extLst>
              <a:ext uri="{FF2B5EF4-FFF2-40B4-BE49-F238E27FC236}">
                <a16:creationId xmlns:a16="http://schemas.microsoft.com/office/drawing/2014/main" id="{E89EA57B-45C6-40A8-B469-C2D8E832CB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145" y="2137918"/>
            <a:ext cx="2178037" cy="144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04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70" y="2307442"/>
            <a:ext cx="2360672" cy="1270501"/>
          </a:xfrm>
          <a:prstGeom prst="rect">
            <a:avLst/>
          </a:prstGeom>
        </p:spPr>
      </p:pic>
      <p:pic>
        <p:nvPicPr>
          <p:cNvPr id="3074" name="Picture 2" descr="microsoft에 대한 이미지 검색결과">
            <a:extLst>
              <a:ext uri="{FF2B5EF4-FFF2-40B4-BE49-F238E27FC236}">
                <a16:creationId xmlns:a16="http://schemas.microsoft.com/office/drawing/2014/main" id="{0C8A6338-787E-4245-AA72-307BE22A687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323" y="2028825"/>
            <a:ext cx="3543844" cy="177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04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-Ve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anks에 대한 이미지 검색결과">
            <a:extLst>
              <a:ext uri="{FF2B5EF4-FFF2-40B4-BE49-F238E27FC236}">
                <a16:creationId xmlns:a16="http://schemas.microsoft.com/office/drawing/2014/main" id="{3FA586AF-01AD-495F-AD9C-69260A432A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983" y="3464978"/>
            <a:ext cx="5307937" cy="291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8DD1BF-B0C1-436F-A6B6-04A77CC411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4" y="2307442"/>
            <a:ext cx="2360672" cy="12705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FEF810-C6FC-4363-9C32-68C899E4F98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38" y="2606733"/>
            <a:ext cx="4033201" cy="70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4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00-divider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00-rhipe-t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pic>
        <p:nvPicPr>
          <p:cNvPr id="7" name="Picture 6" descr="00-rhipe-tab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B6F4194-439C-4BDC-825E-1657E5061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465" y="2536113"/>
            <a:ext cx="8602135" cy="120615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0857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9574-1B29-4F28-B85A-754C3873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A9155-41F6-40C9-9F41-FBF03D0B0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1F5D0-3BAA-4BEB-A2CE-9429B9E2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8AEC-C937-4406-AD76-69CECCCC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315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E481-95ED-4CDE-911C-7989BB6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C3B8D-19D7-47AC-9C14-1ED34A21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AA951-972C-4845-9AFF-197FBC1A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FA292-5FD1-40E3-B520-9B416A7E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4186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1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21B7DA-1456-45CC-8CC1-EBC8FA591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8" b="46947"/>
          <a:stretch/>
        </p:blipFill>
        <p:spPr>
          <a:xfrm>
            <a:off x="3779909" y="4297776"/>
            <a:ext cx="8395158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60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7A3208-A07D-4F9F-905F-6F7DFA8BD7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00-rhipe-tab-logo.png">
            <a:extLst>
              <a:ext uri="{FF2B5EF4-FFF2-40B4-BE49-F238E27FC236}">
                <a16:creationId xmlns:a16="http://schemas.microsoft.com/office/drawing/2014/main" id="{091389B3-2845-44F0-B88C-5757AE1942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936"/>
            <a:ext cx="2743200" cy="1168349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654F22D6-FABA-4CAC-950B-401348A7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078" y="2566504"/>
            <a:ext cx="8817454" cy="1178781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7D5791-7E4D-48F2-9C4A-F7624967BF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9078" y="3895045"/>
            <a:ext cx="8817454" cy="6361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B821B7DA-1456-45CC-8CC1-EBC8FA591C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28" b="46947"/>
          <a:stretch/>
        </p:blipFill>
        <p:spPr>
          <a:xfrm>
            <a:off x="3779909" y="4297776"/>
            <a:ext cx="8395158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06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39574-1B29-4F28-B85A-754C38733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BA9155-41F6-40C9-9F41-FBF03D0B0F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31F5D0-3BAA-4BEB-A2CE-9429B9E2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0C8AEC-C937-4406-AD76-69CECCCC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100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4E481-95ED-4CDE-911C-7989BB6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4C3B8D-19D7-47AC-9C14-1ED34A210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AA951-972C-4845-9AFF-197FBC1A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FA292-5FD1-40E3-B520-9B416A7E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83135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1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706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00-footer.png">
            <a:extLst>
              <a:ext uri="{FF2B5EF4-FFF2-40B4-BE49-F238E27FC236}">
                <a16:creationId xmlns:a16="http://schemas.microsoft.com/office/drawing/2014/main" id="{4EAB8CD9-435E-49FA-BAC2-249DE7637A5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488BB1-1092-417C-AE46-695D0C5A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0499-F070-4513-9329-1BB18D68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977107"/>
            <a:ext cx="11514136" cy="53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3D28-2251-4206-B4FE-FF91001AF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9174" y="6305551"/>
            <a:ext cx="1082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0C84-561C-4D90-8219-B5FF504D0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575" y="6297613"/>
            <a:ext cx="78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-</a:t>
            </a:r>
            <a:fld id="{661F87C6-B0F8-48A5-877F-2BAA6FD09A32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8" name="Picture 3" descr="00-rhipe-tab-logo.png">
            <a:extLst>
              <a:ext uri="{FF2B5EF4-FFF2-40B4-BE49-F238E27FC236}">
                <a16:creationId xmlns:a16="http://schemas.microsoft.com/office/drawing/2014/main" id="{F44F70B0-3BAB-487B-9384-C1DC4BC4A4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1690508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6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9" r:id="rId2"/>
    <p:sldLayoutId id="2147483649" r:id="rId3"/>
    <p:sldLayoutId id="214748365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98">
          <p15:clr>
            <a:srgbClr val="F26B43"/>
          </p15:clr>
        </p15:guide>
        <p15:guide id="7" pos="7582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5488BB1-1092-417C-AE46-695D0C5A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0499-F070-4513-9329-1BB18D68E2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977107"/>
            <a:ext cx="11514136" cy="5320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E53D28-2251-4206-B4FE-FF91001AF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9174" y="6305551"/>
            <a:ext cx="108299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000C84-561C-4D90-8219-B5FF504D0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55575" y="6297613"/>
            <a:ext cx="78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en-US" altLang="ko-KR" dirty="0"/>
              <a:t>-</a:t>
            </a:r>
            <a:fld id="{661F87C6-B0F8-48A5-877F-2BAA6FD09A32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8" name="Picture 3" descr="00-rhipe-tab-logo.png">
            <a:extLst>
              <a:ext uri="{FF2B5EF4-FFF2-40B4-BE49-F238E27FC236}">
                <a16:creationId xmlns:a16="http://schemas.microsoft.com/office/drawing/2014/main" id="{F44F70B0-3BAB-487B-9384-C1DC4BC4A45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13"/>
            <a:ext cx="1690508" cy="7200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8B7FC79-1421-4BF8-9135-4D77EDA9C4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0" y="5431536"/>
            <a:ext cx="2032000" cy="14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9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4" r:id="rId3"/>
    <p:sldLayoutId id="2147483655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19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572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98">
          <p15:clr>
            <a:srgbClr val="F26B43"/>
          </p15:clr>
        </p15:guide>
        <p15:guide id="7" pos="7582">
          <p15:clr>
            <a:srgbClr val="F26B43"/>
          </p15:clr>
        </p15:guide>
        <p15:guide id="8" orient="horz" pos="3974">
          <p15:clr>
            <a:srgbClr val="F26B43"/>
          </p15:clr>
        </p15:guide>
        <p15:guide id="9" pos="211">
          <p15:clr>
            <a:srgbClr val="F26B43"/>
          </p15:clr>
        </p15:guide>
        <p15:guide id="10" pos="74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>
            <a:extLst>
              <a:ext uri="{FF2B5EF4-FFF2-40B4-BE49-F238E27FC236}">
                <a16:creationId xmlns:a16="http://schemas.microsoft.com/office/drawing/2014/main" id="{52601DD1-A372-4EB6-AF5A-D708957311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62" y="0"/>
            <a:ext cx="12187238" cy="6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36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54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center.veeam.com/docs/vac/deployment/system_requirements.html?ver=20u1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9E244-DD8A-4DCF-BA25-9F320244E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9977" y="2197917"/>
            <a:ext cx="8724551" cy="1924874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Veeam Availability Console </a:t>
            </a:r>
            <a:r>
              <a:rPr lang="ko-KR" altLang="en-US" b="1" dirty="0">
                <a:solidFill>
                  <a:schemeClr val="bg1"/>
                </a:solidFill>
              </a:rPr>
              <a:t>매뉴얼</a:t>
            </a:r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243AF2DC-538B-452F-B87F-C6FE1EE1FA9A}"/>
              </a:ext>
            </a:extLst>
          </p:cNvPr>
          <p:cNvSpPr txBox="1">
            <a:spLocks/>
          </p:cNvSpPr>
          <p:nvPr/>
        </p:nvSpPr>
        <p:spPr>
          <a:xfrm>
            <a:off x="7516535" y="4747407"/>
            <a:ext cx="2914923" cy="542183"/>
          </a:xfrm>
          <a:prstGeom prst="rect">
            <a:avLst/>
          </a:prstGeom>
        </p:spPr>
        <p:txBody>
          <a:bodyPr anchor="ctr"/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rhipe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Korea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34" charset="-127"/>
                <a:cs typeface="Arial" panose="020B0604020202020204" pitchFamily="34" charset="0"/>
              </a:rPr>
              <a:t>김혜은 과장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699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4" y="5074336"/>
            <a:ext cx="460660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Generate new certificate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선택 후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, Next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247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7B29DD-32C4-4AF0-9A8F-809302DA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9673"/>
            <a:ext cx="5355547" cy="3786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521017-E16A-44B4-877B-5871F62A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59672"/>
            <a:ext cx="5335569" cy="377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0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4" y="5074336"/>
            <a:ext cx="4606601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Finish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340B14-C9F5-40D6-B957-66FE70A28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63638"/>
            <a:ext cx="5355547" cy="37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1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481906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&gt; Cloud Gateways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Add cloud gateway…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090EDB-90ED-4214-AD93-1A1F3FE8A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7" y="1195784"/>
            <a:ext cx="4312874" cy="51018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62066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Next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50305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Networking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(NAT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사용시 두번째 옵션 선택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b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</a:b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(DNS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없을 시에는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주소 입력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39B4A1-B1B8-46D5-9680-AD5E4E295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2" y="1159672"/>
            <a:ext cx="5335568" cy="37867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9E8B0F-3EEA-4EFF-ABC2-64DE9286D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5" y="1159672"/>
            <a:ext cx="5335569" cy="379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4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 Apply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1F38BD2-F993-40AB-8AEA-0EF252902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2" y="1159669"/>
            <a:ext cx="5335569" cy="37867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E19AD8-9C34-423D-87C9-B10D3804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" y="1159670"/>
            <a:ext cx="5335569" cy="378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7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Gateway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195" y="5074336"/>
            <a:ext cx="1633388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 Finish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39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Gateway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48C78A-CDE8-45D0-99C9-6E1862039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73163"/>
            <a:ext cx="5314135" cy="37867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5CE5FA4-B5E2-4720-AD4D-98E9499F2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73163"/>
            <a:ext cx="5335569" cy="37732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6237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16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CCBC7C-F953-445A-90F8-E143736A3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95783"/>
            <a:ext cx="4312874" cy="51018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itle 17">
            <a:extLst>
              <a:ext uri="{FF2B5EF4-FFF2-40B4-BE49-F238E27FC236}">
                <a16:creationId xmlns:a16="http://schemas.microsoft.com/office/drawing/2014/main" id="{AE9713B0-84E1-42C1-9610-4639AD9358D1}"/>
              </a:ext>
            </a:extLst>
          </p:cNvPr>
          <p:cNvSpPr txBox="1">
            <a:spLocks/>
          </p:cNvSpPr>
          <p:nvPr/>
        </p:nvSpPr>
        <p:spPr>
          <a:xfrm>
            <a:off x="6658615" y="1195783"/>
            <a:ext cx="4968525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BACKUP INFRASTRUCTURE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&gt; Backup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Repositories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Add Backup Repository…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21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3194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Type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425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518ADE6-EA0D-4C1E-901A-F47F43DC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2" y="1159671"/>
            <a:ext cx="5335569" cy="37833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BDA059-E703-454B-9590-8C28E6D51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4" y="1159671"/>
            <a:ext cx="5335569" cy="37929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3911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Browse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디스크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OK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Repository Server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동일한 서버일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과 다른 서버일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 New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버튼 클릭해서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0F07E2C-8AFB-4B3A-8ED7-778EB7550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2" y="1168471"/>
            <a:ext cx="5335568" cy="37745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242BE4-3E37-4B2C-AC61-0172A08F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5" y="1159672"/>
            <a:ext cx="5335568" cy="380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45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001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Yes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Location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8C389D-0304-4F49-BAF6-DFCD3D31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35568" cy="378334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B4BBF1A-C7A7-4D9D-AE16-CA7EA212E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2" y="1168471"/>
            <a:ext cx="5335568" cy="377455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7191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Test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D0466-4CFF-4AEB-99B4-3187B8F8D312}"/>
              </a:ext>
            </a:extLst>
          </p:cNvPr>
          <p:cNvSpPr txBox="1"/>
          <p:nvPr/>
        </p:nvSpPr>
        <p:spPr>
          <a:xfrm>
            <a:off x="11701532" y="6194321"/>
            <a:ext cx="48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7D942-5357-40F0-AF78-CCC2FA60D7ED}" type="slidenum">
              <a:rPr lang="en-AU" sz="1400" smtClean="0">
                <a:solidFill>
                  <a:srgbClr val="B0B0B0"/>
                </a:solidFill>
                <a:latin typeface="Maven Pro Regular"/>
              </a:rPr>
              <a:t>2</a:t>
            </a:fld>
            <a:endParaRPr lang="en-AU" sz="1400" dirty="0">
              <a:solidFill>
                <a:srgbClr val="B0B0B0"/>
              </a:solidFill>
              <a:latin typeface="Maven Pro Regular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F57780D-93BD-4F3B-B19F-CBBC53AE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1293070"/>
            <a:ext cx="5153025" cy="3693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VBR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서버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(SP side)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2016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Cloud Gateway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를 동일 서버에 구성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VBR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서버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(Tenant side)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2012 R2</a:t>
            </a:r>
          </a:p>
          <a:p>
            <a:pPr latinLnBrk="0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atinLnBrk="0"/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Windows Agent Server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- Windows Server 2012 R2</a:t>
            </a:r>
          </a:p>
          <a:p>
            <a:pPr marL="342900" indent="-342900" latinLnBrk="0">
              <a:buFontTx/>
              <a:buChar char="-"/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  <a:p>
            <a:pPr lvl="0" latinLnBrk="0"/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34" charset="-127"/>
                <a:cs typeface="Tahoma" panose="020B0604030504040204" pitchFamily="34" charset="0"/>
              </a:rPr>
              <a:t>볼륨백업 및 복원으로 테스트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1586342E-5877-4F65-875A-ECCED416CB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5226664"/>
            <a:ext cx="1019635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사전요구사항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</a:rPr>
              <a:t>:</a:t>
            </a:r>
          </a:p>
          <a:p>
            <a:pPr latinLnBrk="0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ahoma" panose="020B0604030504040204" pitchFamily="34" charset="0"/>
                <a:hlinkClick r:id="rId2"/>
              </a:rPr>
              <a:t>https://helpcenter.veeam.com/docs/vac/deployment/system_requirements.html?ver=20u1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963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7F176A-70FF-4B6F-AB71-59F01489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3"/>
            <a:ext cx="5312187" cy="37833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6ED0C4-BE1F-4FD5-B9F7-E45524234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0" y="1162461"/>
            <a:ext cx="5356700" cy="37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06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668882" y="507513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No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09E730-3056-449C-98B7-FC2C263E3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82" y="2443669"/>
            <a:ext cx="4448175" cy="1171575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934E6E-C845-4A7C-90A4-3BB0BA41B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35" y="1150653"/>
            <a:ext cx="5299746" cy="377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85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43213B-0F7E-439F-B7BB-F7B4577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95784"/>
            <a:ext cx="4312874" cy="510182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itle 17">
            <a:extLst>
              <a:ext uri="{FF2B5EF4-FFF2-40B4-BE49-F238E27FC236}">
                <a16:creationId xmlns:a16="http://schemas.microsoft.com/office/drawing/2014/main" id="{92B85409-F92B-4736-BA0E-E1C939401D95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481906" cy="1102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&gt; Tenant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빈공간에서 마우스 </a:t>
            </a:r>
            <a:r>
              <a:rPr lang="ko-KR" altLang="en-US" sz="1400" spc="-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우클릭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Add tenant…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699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427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최대 동시 작업 수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생성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storage(cloud backup repository)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체크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F94865-5414-494B-8696-FC0EF5E0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21" y="1159673"/>
            <a:ext cx="5356700" cy="37855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21DE5B-7C8F-4302-AFCC-F0D9566CD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4" y="1159672"/>
            <a:ext cx="5311009" cy="37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94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Apply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Add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repository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이름 입력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할당할 용량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OK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B48437-B20E-4F8B-AEE9-7621387C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5" y="1155008"/>
            <a:ext cx="5314342" cy="3779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2ACB2E-9F43-44E7-8ECA-B94B7A7D9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3" y="1164337"/>
            <a:ext cx="5356700" cy="37798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9632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4130CF-5523-4E9F-B52C-561A79EB74AE}"/>
              </a:ext>
            </a:extLst>
          </p:cNvPr>
          <p:cNvSpPr txBox="1"/>
          <p:nvPr/>
        </p:nvSpPr>
        <p:spPr>
          <a:xfrm>
            <a:off x="6235752" y="5070129"/>
            <a:ext cx="1864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0862CD-3C0E-4035-AE30-2C23ED9CB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4"/>
            <a:ext cx="5301636" cy="37798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56F931-14BD-45C1-9753-2CF778EF4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622" y="1175010"/>
            <a:ext cx="5356700" cy="376453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75830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B13E1-6317-47D7-ADA8-3ED8188BB919}"/>
              </a:ext>
            </a:extLst>
          </p:cNvPr>
          <p:cNvSpPr txBox="1"/>
          <p:nvPr/>
        </p:nvSpPr>
        <p:spPr>
          <a:xfrm>
            <a:off x="665194" y="5075139"/>
            <a:ext cx="5335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메뉴에서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할당된 용량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C32A27-0F42-4ACE-A989-547AA6FE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3"/>
            <a:ext cx="9496425" cy="3924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104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465" y="2536113"/>
            <a:ext cx="8899012" cy="1206155"/>
          </a:xfrm>
        </p:spPr>
        <p:txBody>
          <a:bodyPr/>
          <a:lstStyle/>
          <a:p>
            <a:r>
              <a:rPr lang="en-US" altLang="ko-KR" sz="3600" b="1" dirty="0"/>
              <a:t>Veeam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Availability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Console </a:t>
            </a:r>
            <a:r>
              <a:rPr lang="ko-KR" altLang="en-US" sz="3600" b="1" dirty="0"/>
              <a:t>설치 및 구성</a:t>
            </a:r>
          </a:p>
        </p:txBody>
      </p:sp>
    </p:spTree>
    <p:extLst>
      <p:ext uri="{BB962C8B-B14F-4D97-AF65-F5344CB8AC3E}">
        <p14:creationId xmlns:p14="http://schemas.microsoft.com/office/powerpoint/2010/main" val="222848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FE7DBD-1D36-4EEB-B0A1-EB3CA5B8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5307149" cy="3755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9817E-8028-4F78-9C6D-54BDCCD1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47623"/>
            <a:ext cx="5334894" cy="3767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Availability Console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설치 파일 실행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Install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6AFB7D-4041-4ABF-BDF7-5EE7A43D4CA3}"/>
              </a:ext>
            </a:extLst>
          </p:cNvPr>
          <p:cNvSpPr txBox="1"/>
          <p:nvPr/>
        </p:nvSpPr>
        <p:spPr>
          <a:xfrm>
            <a:off x="6235752" y="5070129"/>
            <a:ext cx="2663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‘I accept…’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6062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36CE07-9453-4C89-A5B1-4B9389FA1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307149" cy="37558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9BABAB-9BC9-4121-BF37-BC4F69B8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1" y="1147623"/>
            <a:ext cx="5334894" cy="37679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D836A4-2167-496B-B2CC-A2D502403ABB}"/>
              </a:ext>
            </a:extLst>
          </p:cNvPr>
          <p:cNvSpPr txBox="1"/>
          <p:nvPr/>
        </p:nvSpPr>
        <p:spPr>
          <a:xfrm>
            <a:off x="6235752" y="5070129"/>
            <a:ext cx="145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Browse…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6697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91292"/>
            <a:ext cx="10065974" cy="720000"/>
          </a:xfrm>
        </p:spPr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Test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환경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D0466-4CFF-4AEB-99B4-3187B8F8D312}"/>
              </a:ext>
            </a:extLst>
          </p:cNvPr>
          <p:cNvSpPr txBox="1"/>
          <p:nvPr/>
        </p:nvSpPr>
        <p:spPr>
          <a:xfrm>
            <a:off x="11701532" y="6194321"/>
            <a:ext cx="483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A37D942-5357-40F0-AF78-CCC2FA60D7ED}" type="slidenum">
              <a:rPr lang="en-AU" sz="1400" smtClean="0">
                <a:solidFill>
                  <a:srgbClr val="B0B0B0"/>
                </a:solidFill>
                <a:latin typeface="Maven Pro Regular"/>
              </a:rPr>
              <a:t>3</a:t>
            </a:fld>
            <a:endParaRPr lang="en-AU" sz="1400" dirty="0">
              <a:solidFill>
                <a:srgbClr val="B0B0B0"/>
              </a:solidFill>
              <a:latin typeface="Maven Pro Regular"/>
            </a:endParaRP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F57780D-93BD-4F3B-B19F-CBBC53AE7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75" y="1293070"/>
            <a:ext cx="10065974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VAC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내의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Master Agent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현재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Windows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버전만 존재합니다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VAC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통한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Recovery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기능은 없으며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Connect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마찬가지로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Agent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서버에서 직접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Recovery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작업을 해야 합니다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1794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Availability Console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라이선스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Open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F13D84-B744-493D-938C-1EF048B16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294916" cy="3755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E8CB10-92C7-4667-903B-546A531B0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1" y="1147623"/>
            <a:ext cx="5334894" cy="3755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4BA5B8-990C-44CD-84E9-D0BEBF25684A}"/>
              </a:ext>
            </a:extLst>
          </p:cNvPr>
          <p:cNvSpPr txBox="1"/>
          <p:nvPr/>
        </p:nvSpPr>
        <p:spPr>
          <a:xfrm>
            <a:off x="6235752" y="50701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9585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Install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사전 요구사항 설치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4B18DF-B1E4-4095-87CE-E492F8D8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294916" cy="3755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C8F56E-4059-4DD5-ABBD-5C46EC491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1" y="1147623"/>
            <a:ext cx="5334894" cy="3755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623968-7F61-49A2-BF51-45A8911323DC}"/>
              </a:ext>
            </a:extLst>
          </p:cNvPr>
          <p:cNvSpPr txBox="1"/>
          <p:nvPr/>
        </p:nvSpPr>
        <p:spPr>
          <a:xfrm>
            <a:off x="6235752" y="5070129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470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Availability Console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 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0F3CDC-CFEE-4DB6-8175-66C37282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294916" cy="37558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A1DBE3D-13A7-4BF5-89CF-C16DCF031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1" y="1147623"/>
            <a:ext cx="5334894" cy="3755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FB42C7-EA0E-43E1-AF0C-3660B5FC116A}"/>
              </a:ext>
            </a:extLst>
          </p:cNvPr>
          <p:cNvSpPr txBox="1"/>
          <p:nvPr/>
        </p:nvSpPr>
        <p:spPr>
          <a:xfrm>
            <a:off x="6235752" y="5070129"/>
            <a:ext cx="2634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SQL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19659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38AB7A-750F-4DC7-9AAE-16E628DE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294916" cy="3755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A8C707-4F75-4628-A70D-95C69288A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891" y="1147623"/>
            <a:ext cx="5334894" cy="3755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162F90-71C8-47B9-9575-CF2EA73DA197}"/>
              </a:ext>
            </a:extLst>
          </p:cNvPr>
          <p:cNvSpPr txBox="1"/>
          <p:nvPr/>
        </p:nvSpPr>
        <p:spPr>
          <a:xfrm>
            <a:off x="6235752" y="5070129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Install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174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5133FD-A14A-434D-A1C6-C6C15E6859E7}"/>
              </a:ext>
            </a:extLst>
          </p:cNvPr>
          <p:cNvSpPr txBox="1"/>
          <p:nvPr/>
        </p:nvSpPr>
        <p:spPr>
          <a:xfrm>
            <a:off x="665194" y="5075138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C50ADB-5324-44EA-8DA9-C575EB0C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47623"/>
            <a:ext cx="5294916" cy="37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06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 Availability Console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접속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AC9B50-9F6A-452F-88C6-B4BB526DF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705" y="1138274"/>
            <a:ext cx="6367611" cy="4581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FBEA24-57A8-431D-9F36-6668E6CF8A6B}"/>
              </a:ext>
            </a:extLst>
          </p:cNvPr>
          <p:cNvSpPr txBox="1"/>
          <p:nvPr/>
        </p:nvSpPr>
        <p:spPr>
          <a:xfrm>
            <a:off x="1378259" y="5779815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Availability Console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571775D-B448-4F8E-92B9-B66BE7145B05}"/>
              </a:ext>
            </a:extLst>
          </p:cNvPr>
          <p:cNvSpPr/>
          <p:nvPr/>
        </p:nvSpPr>
        <p:spPr>
          <a:xfrm>
            <a:off x="3243577" y="3265714"/>
            <a:ext cx="731264" cy="1632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B5CBC6-6604-4B29-BBF0-10714B96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888" y="2561544"/>
            <a:ext cx="1266825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36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765863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 Veeam Cloud Connect server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Install new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4ABF6-53E8-42BA-81C0-1B42E28B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2"/>
            <a:ext cx="6367612" cy="45814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96E09D-4DE3-4983-A671-60A27B8C4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532" y="1159672"/>
            <a:ext cx="4635370" cy="26565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A42E6-DBC5-4F29-9795-E6EC67F174F1}"/>
              </a:ext>
            </a:extLst>
          </p:cNvPr>
          <p:cNvSpPr txBox="1"/>
          <p:nvPr/>
        </p:nvSpPr>
        <p:spPr>
          <a:xfrm>
            <a:off x="7130532" y="5765863"/>
            <a:ext cx="117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963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4080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Cloud Connect server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Connect Server 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(VAC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동일한 서버일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localhost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입력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CDA9132-9F27-4915-89AF-29071468F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1"/>
            <a:ext cx="5307149" cy="37558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7CBD8A6-61B0-4D29-B866-CC36AD841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1"/>
            <a:ext cx="5334894" cy="375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81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2" y="507012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075139"/>
            <a:ext cx="529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backup administrator group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(Connection Account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와 동일한 계정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3040562-344D-4804-B3D1-62DE3CFB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71"/>
            <a:ext cx="5315631" cy="37558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F84EFD0-CF9F-4081-803B-B13E2B8D0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71"/>
            <a:ext cx="5334894" cy="37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83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075139"/>
            <a:ext cx="529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연결 상태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E5F259-2313-451C-BD81-5D8CF886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1"/>
            <a:ext cx="10905451" cy="3695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3810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Veeam Cloud Connect License </a:t>
            </a:r>
            <a:r>
              <a:rPr lang="ko-KR" altLang="en-US" sz="3600" b="1" dirty="0"/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644393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765863"/>
            <a:ext cx="98210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Create your new client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Create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※ 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의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생성한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VAC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자동으로 동기화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VAC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에서도 생성 가능하며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VAC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생성할 경우에도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VBR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 자동 동기화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9F7399-32A2-48B2-9735-45F38CA3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2"/>
            <a:ext cx="6367611" cy="45814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7569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입력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Company Name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BD9153-AC39-4246-9B6C-B3C29786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69"/>
            <a:ext cx="5334895" cy="37558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46A28F-C14B-4109-9361-ED97696D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68"/>
            <a:ext cx="5334894" cy="37558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15091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450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Add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클릭해서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Repository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용량 할당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2B3A64-F121-4E38-B1E5-E76C188D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68"/>
            <a:ext cx="5334894" cy="375587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3D4AA5-B2CF-4AA4-BE2B-698BF345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68"/>
            <a:ext cx="5334894" cy="37558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8988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최대 동시 작업 수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Network traffic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제한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Billing plan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358249A-53C6-4FCB-9AFC-2F69A93E8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68"/>
            <a:ext cx="5334894" cy="37558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45B462-EC10-4F4F-B605-578E9788F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159668"/>
            <a:ext cx="5334894" cy="375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59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A29B581-E925-4E1E-8A12-D4D95967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9668"/>
            <a:ext cx="5334894" cy="375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34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Tenant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075139"/>
            <a:ext cx="5291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162A50-8AB4-4EF7-85F4-6BBDCA63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0"/>
            <a:ext cx="10905450" cy="36957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73191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Managing Veeam Backup Agent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6451675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다운로드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586868"/>
            <a:ext cx="99217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Discovery &gt; Discovered Computers &gt; Download Agent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클릭하여 다운로드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Agent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Master Agent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라고 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  <a:p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현재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Windows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Agent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만 지원</a:t>
            </a:r>
            <a:endParaRPr lang="en-US" altLang="ko-KR" sz="1400" dirty="0">
              <a:solidFill>
                <a:srgbClr val="FF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Master Agent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를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Backup Agent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깔린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Windows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서버로 이동하여 설치 실행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CF1422-96C0-409C-A136-60E5B4413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70"/>
            <a:ext cx="7993615" cy="44211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91925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‘I accept…’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6E5E8A-9C9A-4F8B-8802-33CC379B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9668"/>
            <a:ext cx="5334893" cy="3752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0001BD4-FC31-4AD0-9A9D-0EC9D8C36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9668"/>
            <a:ext cx="5334893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20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070129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Install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6B5D37-958A-4D32-8FB7-C02403E5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49" y="1156417"/>
            <a:ext cx="5334893" cy="37623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3BA189E-B792-46BF-B025-FF4A362A1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3" y="1156418"/>
            <a:ext cx="5334893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8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0D9FD094-C747-4F24-80E7-4F45370E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30" y="1093543"/>
            <a:ext cx="3762458" cy="46709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6" name="Title 17">
            <a:extLst>
              <a:ext uri="{FF2B5EF4-FFF2-40B4-BE49-F238E27FC236}">
                <a16:creationId xmlns:a16="http://schemas.microsoft.com/office/drawing/2014/main" id="{9144AB75-4327-45F0-9241-9B1BE7C599FF}"/>
              </a:ext>
            </a:extLst>
          </p:cNvPr>
          <p:cNvSpPr txBox="1">
            <a:spLocks/>
          </p:cNvSpPr>
          <p:nvPr/>
        </p:nvSpPr>
        <p:spPr>
          <a:xfrm>
            <a:off x="2036372" y="5588844"/>
            <a:ext cx="2675160" cy="790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VBR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로그인</a:t>
            </a: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메뉴에서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License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CC99C3-B3F5-4F59-A8E7-6BDBCA38F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380" y="1864120"/>
            <a:ext cx="3518034" cy="280325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963335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557633"/>
            <a:ext cx="561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Cloud Gateway IP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혹은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DNS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입력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Tenant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계정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Apply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4420797"/>
            <a:ext cx="543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아이콘 트레이에서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Master Agent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Agent Settings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0C1206-F77F-45FC-82ED-5FC1364A5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5" y="1153889"/>
            <a:ext cx="4487006" cy="31580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3BD519-6CD6-4C9D-AF4D-9689A210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1" y="766557"/>
            <a:ext cx="4772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9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800193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Connected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1184224" y="5848882"/>
            <a:ext cx="4629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Yes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(Veeam Management Agent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재시작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EC30E8-BC22-4A79-8757-DA509A09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24" y="1009118"/>
            <a:ext cx="4810125" cy="48101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8765CB5-ADFC-49BF-BB2B-8018F056F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0" y="1009118"/>
            <a:ext cx="4762499" cy="4791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15942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Discovery &gt; Discovered Computers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및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Agents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목록에서 리스트 확인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4A8FF0-4F5D-462B-911B-DFD8484E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6416"/>
            <a:ext cx="10905449" cy="3762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9812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Master Agent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Discovery &gt; Backup Agents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Activation &gt; Switch to Managed Mode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8EDCE4-79C0-4741-8738-D94B97B0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47342"/>
            <a:ext cx="9150612" cy="37712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8400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Backup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Policy </a:t>
            </a:r>
            <a:r>
              <a:rPr lang="ko-KR" altLang="en-US" sz="3600" b="1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961307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Configuration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E08C29-B175-4FF7-8DDD-B13A8D2F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48495"/>
            <a:ext cx="10861616" cy="346929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825073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Policies &gt; New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0E1C51-F5CA-4757-A17D-08D2CD9DF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48495"/>
            <a:ext cx="8499380" cy="38247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9064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Policy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입력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Policy Access Type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E1396A-F523-4675-935A-52C35DA15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6417"/>
            <a:ext cx="5334893" cy="42214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A52BB8E-B736-4138-BE5F-E55EE484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6417"/>
            <a:ext cx="5334893" cy="42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71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Operation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536076-1F5E-44E0-8087-A17FA79D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2514"/>
            <a:ext cx="5313447" cy="4230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FAFFD8-C19D-4973-8C90-81CDEDB7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63" y="1161311"/>
            <a:ext cx="5357279" cy="42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66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백업하려는 저장소 유형 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백업하려는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볼륨 입력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Add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848727-88D3-4D06-BAD2-8A5B76A6B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1" y="1157408"/>
            <a:ext cx="5313446" cy="42212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CF9E01-FDE9-4A4D-BD4A-FBBD642C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63" y="1157408"/>
            <a:ext cx="5357279" cy="42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9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6" name="Title 17">
            <a:extLst>
              <a:ext uri="{FF2B5EF4-FFF2-40B4-BE49-F238E27FC236}">
                <a16:creationId xmlns:a16="http://schemas.microsoft.com/office/drawing/2014/main" id="{4193598F-1D09-4329-A8C8-2012235FA19B}"/>
              </a:ext>
            </a:extLst>
          </p:cNvPr>
          <p:cNvSpPr txBox="1">
            <a:spLocks/>
          </p:cNvSpPr>
          <p:nvPr/>
        </p:nvSpPr>
        <p:spPr>
          <a:xfrm>
            <a:off x="1733425" y="5902281"/>
            <a:ext cx="3564394" cy="7906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Install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License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버튼 클릭</a:t>
            </a: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License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파일 선택해서 열기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(Open)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9917EA-BEDB-4AEB-B56D-DBE6D434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25" y="1195784"/>
            <a:ext cx="3762458" cy="467091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17857A4-2600-4A4D-972F-26C9ED601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83" y="1791421"/>
            <a:ext cx="5110748" cy="3479638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44780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60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현재 백업 정책에 할당할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quota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보관정책 설정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04871A-E3BA-45D2-9EB9-E4178D353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1" y="1157408"/>
            <a:ext cx="5313446" cy="42212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887A24-89F0-471D-BE2C-8E5FD958A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63" y="1154971"/>
            <a:ext cx="5357279" cy="42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4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418EE9-9A2E-4FE9-91EF-C211175AF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1" y="1157408"/>
            <a:ext cx="5313446" cy="42212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518FDB-C4E1-4008-BFDF-A4E933253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362" y="1150097"/>
            <a:ext cx="5357279" cy="422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30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1" y="5388911"/>
            <a:ext cx="5613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Finish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스케줄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설정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3C05F6-3DD2-4424-B9E8-6765991B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1" y="1149602"/>
            <a:ext cx="5313446" cy="42368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3D36BD-753B-4C6A-8785-3EE1B3498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51" y="1149601"/>
            <a:ext cx="5334890" cy="4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설정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2" y="5290021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Policy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생성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F397B4-B483-42AB-80C3-7E1C69EE1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47342"/>
            <a:ext cx="8184624" cy="41426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89045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Backup</a:t>
            </a:r>
            <a:r>
              <a:rPr lang="ko-KR" altLang="en-US" sz="3600" b="1" dirty="0"/>
              <a:t> </a:t>
            </a:r>
            <a:r>
              <a:rPr lang="en-US" altLang="ko-KR" sz="3600" b="1" dirty="0"/>
              <a:t>Policy </a:t>
            </a:r>
            <a:r>
              <a:rPr lang="ko-KR" altLang="en-US" sz="3600" b="1" dirty="0"/>
              <a:t>할당 및 </a:t>
            </a:r>
            <a:r>
              <a:rPr lang="en-US" altLang="ko-KR" sz="3600" b="1" dirty="0"/>
              <a:t>Job </a:t>
            </a:r>
            <a:r>
              <a:rPr lang="ko-KR" altLang="en-US" sz="3600" b="1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29954328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할당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Discovery &gt; Backup Agents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Assign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F281F0-3AB5-4A6E-BBB8-5B201B56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1874"/>
            <a:ext cx="7001076" cy="37667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2515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할당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386474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할당하려는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Job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Assign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E2BE21-4793-4D60-BC22-09628A3D6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49601"/>
            <a:ext cx="5313446" cy="422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386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Policy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할당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할당한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Backup Policy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이름 표시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F7118F-A05B-41F3-9ED7-A84DFD8F1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1874"/>
            <a:ext cx="10861616" cy="37667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835797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Job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Job &gt; Managed Backup Agents 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해당 리스트 체크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Start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BA549D-6893-4785-932C-8A7335AC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1874"/>
            <a:ext cx="10861616" cy="37667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28642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Job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69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Backup Job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실행 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57AE54-6DB7-4562-BD52-394DE0C5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1874"/>
            <a:ext cx="10861616" cy="37667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613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License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입력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0" name="Title 17">
            <a:extLst>
              <a:ext uri="{FF2B5EF4-FFF2-40B4-BE49-F238E27FC236}">
                <a16:creationId xmlns:a16="http://schemas.microsoft.com/office/drawing/2014/main" id="{C7D19AAC-5211-40D5-8F1A-DD7034105826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081716" cy="365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설치 확인 후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, Close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6B9F2E-C280-426E-85DB-2E750725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26" y="1166814"/>
            <a:ext cx="3991596" cy="50287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672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Job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70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8713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백업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6CCEB1-7680-4397-AB34-9ADD7327D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2" y="1151874"/>
            <a:ext cx="10861616" cy="376676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327157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Backup Job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71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4728292"/>
            <a:ext cx="53600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Agent Server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에서도 백업 진행사항 확인 가능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3DFB7F-00BF-4BE2-99B1-B2354DFEA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1875"/>
            <a:ext cx="5360033" cy="34897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5FAE59-1D22-4537-AA94-6E74F773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776" y="1151875"/>
            <a:ext cx="5355966" cy="34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065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Recovery </a:t>
            </a:r>
            <a:r>
              <a:rPr lang="ko-KR" altLang="en-US" sz="3600" b="1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857348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73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EA06C6-7066-44B4-8017-ADECDB4CFA26}"/>
              </a:ext>
            </a:extLst>
          </p:cNvPr>
          <p:cNvSpPr txBox="1"/>
          <p:nvPr/>
        </p:nvSpPr>
        <p:spPr>
          <a:xfrm>
            <a:off x="6235750" y="5070129"/>
            <a:ext cx="5613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아이콘 트레이에서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Veeam Agent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아이콘 마우스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Restore &gt; Individual files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데이터 삭제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50C5AE-F79C-4FD3-A99B-7E8636FA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49" y="1159668"/>
            <a:ext cx="5332601" cy="375291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9782C8-2DD4-496D-A378-24C64E14D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0" y="1159668"/>
            <a:ext cx="5374144" cy="37529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92863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74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Restore Point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선택 후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Next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Open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클릭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5F401-C29A-47F4-A4C4-3CA1749D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4" y="1157491"/>
            <a:ext cx="5332600" cy="37529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FAB901-3F21-46AF-B750-255A20D9A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8" y="1157491"/>
            <a:ext cx="5332599" cy="3752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73358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3" y="5075139"/>
            <a:ext cx="5332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복원할 볼륨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우클릭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&gt; Restore &gt;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옵션 선택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Overwrite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폴더가 존재하면 덮어쓰기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Keep 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동일한 폴더가 존재하면 이름 앞에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Restore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가 붙은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   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폴더로 복원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시작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BDEDE48-ACB0-40E3-8F81-66DA85A2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51" y="1157490"/>
            <a:ext cx="5340131" cy="375290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98A9E2-F766-4384-AE4F-A0ECBAA7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192" y="1157490"/>
            <a:ext cx="5340131" cy="37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74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Recovery 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실행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76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27AEB3-4401-401A-A5BB-908A2BF692EC}"/>
              </a:ext>
            </a:extLst>
          </p:cNvPr>
          <p:cNvSpPr txBox="1"/>
          <p:nvPr/>
        </p:nvSpPr>
        <p:spPr>
          <a:xfrm>
            <a:off x="665194" y="5075139"/>
            <a:ext cx="5156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완료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BDA814-4D53-4F1E-9F59-A8D5B7BD1A4D}"/>
              </a:ext>
            </a:extLst>
          </p:cNvPr>
          <p:cNvSpPr txBox="1"/>
          <p:nvPr/>
        </p:nvSpPr>
        <p:spPr>
          <a:xfrm>
            <a:off x="6235751" y="5070129"/>
            <a:ext cx="533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복원 확인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BCD4AB-7B42-4FE6-9942-A4294145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3" y="1157490"/>
            <a:ext cx="5332599" cy="3752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4DF7DA-33F4-4E3C-8577-24A0EFDD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49" y="1157489"/>
            <a:ext cx="5340133" cy="37529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4383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D2264-7D4F-488E-996B-23FABCD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/>
              <a:t>Veeam Cloud Connect </a:t>
            </a:r>
            <a:r>
              <a:rPr lang="ko-KR" altLang="en-US" sz="3600" b="1" dirty="0"/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2344098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C8F1E-DFE3-408B-9BE3-08B1D48E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Certificates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9E085B-C6AA-4FCE-8834-ED759B21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F87C6-B0F8-48A5-877F-2BAA6FD09A32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1" name="Title 17">
            <a:extLst>
              <a:ext uri="{FF2B5EF4-FFF2-40B4-BE49-F238E27FC236}">
                <a16:creationId xmlns:a16="http://schemas.microsoft.com/office/drawing/2014/main" id="{D226BD01-7D36-4397-820A-9B2F5D62B0C9}"/>
              </a:ext>
            </a:extLst>
          </p:cNvPr>
          <p:cNvSpPr txBox="1">
            <a:spLocks/>
          </p:cNvSpPr>
          <p:nvPr/>
        </p:nvSpPr>
        <p:spPr>
          <a:xfrm>
            <a:off x="6658616" y="1195783"/>
            <a:ext cx="4750412" cy="72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왼쪽 하단의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CLOUD CONNECT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메뉴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&gt; Cloud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</a:t>
            </a: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Connect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 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  <a:p>
            <a:pPr algn="l" defTabSz="609570">
              <a:spcBef>
                <a:spcPts val="1200"/>
              </a:spcBef>
              <a:buClr>
                <a:srgbClr val="54B948"/>
              </a:buClr>
              <a:buSzPct val="150000"/>
            </a:pPr>
            <a:r>
              <a:rPr lang="en-US" altLang="ko-KR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- MANAGE CERTIFICATES </a:t>
            </a:r>
            <a:r>
              <a:rPr lang="ko-KR" alt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rPr>
              <a:t>클릭</a:t>
            </a:r>
            <a:endParaRPr lang="en-US" altLang="ko-KR" sz="1400" spc="-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ADCF9-642D-4D88-934F-583480851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22" y="1197571"/>
            <a:ext cx="4923927" cy="51000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65805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3E3DD43EB82034E87774D37717614E6" ma:contentTypeVersion="7" ma:contentTypeDescription="새 문서를 만듭니다." ma:contentTypeScope="" ma:versionID="60468297c3ff8fcc8112337a7268573c">
  <xsd:schema xmlns:xsd="http://www.w3.org/2001/XMLSchema" xmlns:xs="http://www.w3.org/2001/XMLSchema" xmlns:p="http://schemas.microsoft.com/office/2006/metadata/properties" xmlns:ns2="3f7afc9a-132a-4d8c-9a8b-93a7fe9976a1" xmlns:ns3="04d1f160-84a0-4f9c-9974-7c9aba189786" targetNamespace="http://schemas.microsoft.com/office/2006/metadata/properties" ma:root="true" ma:fieldsID="d1716bbc9ac0880d9ba5f7e73515a355" ns2:_="" ns3:_="">
    <xsd:import namespace="3f7afc9a-132a-4d8c-9a8b-93a7fe9976a1"/>
    <xsd:import namespace="04d1f160-84a0-4f9c-9974-7c9aba1897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7afc9a-132a-4d8c-9a8b-93a7fe9976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1f160-84a0-4f9c-9974-7c9aba18978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2138BB-190A-4801-B626-7626231EA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49CB55-65B0-45C8-89FC-C467DBC42D7C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04d1f160-84a0-4f9c-9974-7c9aba189786"/>
    <ds:schemaRef ds:uri="http://purl.org/dc/elements/1.1/"/>
    <ds:schemaRef ds:uri="http://purl.org/dc/terms/"/>
    <ds:schemaRef ds:uri="http://schemas.openxmlformats.org/package/2006/metadata/core-properties"/>
    <ds:schemaRef ds:uri="3f7afc9a-132a-4d8c-9a8b-93a7fe9976a1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48B5402-CE43-4F4E-B52C-D8D65393D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7afc9a-132a-4d8c-9a8b-93a7fe9976a1"/>
    <ds:schemaRef ds:uri="04d1f160-84a0-4f9c-9974-7c9aba1897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8651</TotalTime>
  <Words>1245</Words>
  <Application>Microsoft Office PowerPoint</Application>
  <PresentationFormat>와이드스크린</PresentationFormat>
  <Paragraphs>294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76</vt:i4>
      </vt:variant>
    </vt:vector>
  </HeadingPairs>
  <TitlesOfParts>
    <vt:vector size="85" baseType="lpstr">
      <vt:lpstr>Maven Pro Regular</vt:lpstr>
      <vt:lpstr>Arial</vt:lpstr>
      <vt:lpstr>Segoe UI Light</vt:lpstr>
      <vt:lpstr>Tahoma</vt:lpstr>
      <vt:lpstr>맑은 고딕</vt:lpstr>
      <vt:lpstr>Office 테마</vt:lpstr>
      <vt:lpstr>1_Office 테마</vt:lpstr>
      <vt:lpstr>디자인 사용자 지정</vt:lpstr>
      <vt:lpstr>1_디자인 사용자 지정</vt:lpstr>
      <vt:lpstr>Veeam Availability Console 매뉴얼</vt:lpstr>
      <vt:lpstr>Veeam Test 환경</vt:lpstr>
      <vt:lpstr>Veeam Test 환경</vt:lpstr>
      <vt:lpstr>Veeam Cloud Connect License 설치</vt:lpstr>
      <vt:lpstr>Cloud Connect License 입력</vt:lpstr>
      <vt:lpstr>Cloud Connect License 입력</vt:lpstr>
      <vt:lpstr>Cloud Connect License 입력</vt:lpstr>
      <vt:lpstr>Veeam Cloud Connect 구성</vt:lpstr>
      <vt:lpstr>Certificates 설치</vt:lpstr>
      <vt:lpstr>Certificates 설치</vt:lpstr>
      <vt:lpstr>Certificates 설치</vt:lpstr>
      <vt:lpstr>Cloud Gateway 구성</vt:lpstr>
      <vt:lpstr>Cloud Gateway 구성</vt:lpstr>
      <vt:lpstr>Cloud Gateway 구성</vt:lpstr>
      <vt:lpstr>Cloud Gateway 구성</vt:lpstr>
      <vt:lpstr>Cloud Repository 구성</vt:lpstr>
      <vt:lpstr>Cloud Repository 구성</vt:lpstr>
      <vt:lpstr>Cloud Repository 구성</vt:lpstr>
      <vt:lpstr>Cloud Repository 구성</vt:lpstr>
      <vt:lpstr>Cloud Repository 구성</vt:lpstr>
      <vt:lpstr>Cloud Repository 구성</vt:lpstr>
      <vt:lpstr>Tenant 구성</vt:lpstr>
      <vt:lpstr>Tenant 구성</vt:lpstr>
      <vt:lpstr>Tenant 구성</vt:lpstr>
      <vt:lpstr>Tenant 구성</vt:lpstr>
      <vt:lpstr>Tenant 구성</vt:lpstr>
      <vt:lpstr>Veeam Availability Console 설치 및 구성</vt:lpstr>
      <vt:lpstr>Veeam Availability Console 설치</vt:lpstr>
      <vt:lpstr>Veeam Availability Console 설치</vt:lpstr>
      <vt:lpstr>Veeam Availability Console 설치</vt:lpstr>
      <vt:lpstr>Veeam Availability Console 설치</vt:lpstr>
      <vt:lpstr>Veeam Availability Console 설치</vt:lpstr>
      <vt:lpstr>Veeam Availability Console 설치</vt:lpstr>
      <vt:lpstr>Veeam Availability Console 설치</vt:lpstr>
      <vt:lpstr>Veeam Availability Console 접속</vt:lpstr>
      <vt:lpstr>Cloud Connect Server 연결</vt:lpstr>
      <vt:lpstr>Cloud Connect Server 연결</vt:lpstr>
      <vt:lpstr>Cloud Connect Server 연결</vt:lpstr>
      <vt:lpstr>Cloud Connect Server 연결</vt:lpstr>
      <vt:lpstr>Tenant 생성</vt:lpstr>
      <vt:lpstr>Tenant 생성</vt:lpstr>
      <vt:lpstr>Tenant 생성</vt:lpstr>
      <vt:lpstr>Tenant 생성</vt:lpstr>
      <vt:lpstr>Tenant 생성</vt:lpstr>
      <vt:lpstr>Tenant 생성</vt:lpstr>
      <vt:lpstr>Managing Veeam Backup Agent</vt:lpstr>
      <vt:lpstr>Master Agent 다운로드</vt:lpstr>
      <vt:lpstr>Master Agent 설치</vt:lpstr>
      <vt:lpstr>Master Agent 설치</vt:lpstr>
      <vt:lpstr>Master Agent 구성</vt:lpstr>
      <vt:lpstr>Master Agent 구성</vt:lpstr>
      <vt:lpstr>Master Agent 구성</vt:lpstr>
      <vt:lpstr>Master Agent 구성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설정</vt:lpstr>
      <vt:lpstr>Backup Policy 할당 및 Job 실행</vt:lpstr>
      <vt:lpstr>Backup Policy 할당</vt:lpstr>
      <vt:lpstr>Backup Policy 할당</vt:lpstr>
      <vt:lpstr>Backup Policy 할당</vt:lpstr>
      <vt:lpstr>Backup Job 실행</vt:lpstr>
      <vt:lpstr>Backup Job 실행</vt:lpstr>
      <vt:lpstr>Backup Job 실행</vt:lpstr>
      <vt:lpstr>Backup Job 실행</vt:lpstr>
      <vt:lpstr>Recovery 실행</vt:lpstr>
      <vt:lpstr>Recovery 실행</vt:lpstr>
      <vt:lpstr>Recovery 실행</vt:lpstr>
      <vt:lpstr>Recovery 실행</vt:lpstr>
      <vt:lpstr>Recovery 실행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Patton Jeong</dc:creator>
  <cp:lastModifiedBy>Hye Eun Kim</cp:lastModifiedBy>
  <cp:revision>237</cp:revision>
  <dcterms:created xsi:type="dcterms:W3CDTF">2018-01-18T03:55:02Z</dcterms:created>
  <dcterms:modified xsi:type="dcterms:W3CDTF">2019-02-27T07:13:59Z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0x01010023E3DD43EB82034E87774D37717614E6</vt:lpwstr>
  </property>
</Properties>
</file>